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5" r:id="rId4"/>
  </p:sldMasterIdLst>
  <p:notesMasterIdLst>
    <p:notesMasterId r:id="rId23"/>
  </p:notesMasterIdLst>
  <p:sldIdLst>
    <p:sldId id="256" r:id="rId5"/>
    <p:sldId id="276" r:id="rId6"/>
    <p:sldId id="282" r:id="rId7"/>
    <p:sldId id="257" r:id="rId8"/>
    <p:sldId id="260" r:id="rId9"/>
    <p:sldId id="261" r:id="rId10"/>
    <p:sldId id="262" r:id="rId11"/>
    <p:sldId id="269" r:id="rId12"/>
    <p:sldId id="270" r:id="rId13"/>
    <p:sldId id="274" r:id="rId14"/>
    <p:sldId id="271" r:id="rId15"/>
    <p:sldId id="275" r:id="rId16"/>
    <p:sldId id="272" r:id="rId17"/>
    <p:sldId id="273" r:id="rId18"/>
    <p:sldId id="277" r:id="rId19"/>
    <p:sldId id="280" r:id="rId20"/>
    <p:sldId id="281" r:id="rId21"/>
    <p:sldId id="266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6" autoAdjust="0"/>
    <p:restoredTop sz="94625" autoAdjust="0"/>
  </p:normalViewPr>
  <p:slideViewPr>
    <p:cSldViewPr snapToGrid="0" snapToObjects="1">
      <p:cViewPr varScale="1">
        <p:scale>
          <a:sx n="112" d="100"/>
          <a:sy n="112" d="100"/>
        </p:scale>
        <p:origin x="44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91062-6FE4-457F-8585-4B3F3B895966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55AF8-BF90-4D6A-83F9-9C83DAB35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7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514082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4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8685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858"/>
            <a:ext cx="8229600" cy="30424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0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76614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409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95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2" r:id="rId1"/>
    <p:sldLayoutId id="2147493484" r:id="rId2"/>
    <p:sldLayoutId id="2147493485" r:id="rId3"/>
    <p:sldLayoutId id="2147493487" r:id="rId4"/>
    <p:sldLayoutId id="214749348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21342"/>
            <a:ext cx="7772400" cy="1101725"/>
          </a:xfrm>
        </p:spPr>
        <p:txBody>
          <a:bodyPr>
            <a:no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RACO AV Wall Box and Large Data Box Presentation</a:t>
            </a:r>
            <a:b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June 5, 2020</a:t>
            </a:r>
            <a:b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4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85805"/>
            <a:ext cx="89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Product Specification - 260</a:t>
            </a:r>
          </a:p>
        </p:txBody>
      </p:sp>
      <p:sp>
        <p:nvSpPr>
          <p:cNvPr id="3" name="Text Box 247">
            <a:extLst>
              <a:ext uri="{FF2B5EF4-FFF2-40B4-BE49-F238E27FC236}">
                <a16:creationId xmlns:a16="http://schemas.microsoft.com/office/drawing/2014/main" id="{BC060899-6F15-43E8-93E2-F14771B00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3546"/>
            <a:ext cx="872041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4-11/16” Square Box, 3-1/4” Deep Steel Box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66.7 Cubic Inch Capacity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Side Knockouts: 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Two Concentric Knockouts for Data Conduits – 1”, 1-1/4”, 1-1/2”, &amp; 2” 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Two Multi-purpose TKO® Knockouts  for 1”&amp; 1-1/4” Conduit or MC Connectors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Two Multi-purpose TKO® Knockouts for ¾” &amp; 1” Conduit or MC Connectors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Back Knockouts: 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Two Knockouts for ½” Conduit or MC Connectors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Two Multipurpose TKO® Knockouts for ¾”&amp; 1” Conduit or MC Connectors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Accepts RACO Voltage Partition Cat. No. 981 for Combination Power and Data Applications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Works With Most Box Positioning Brackets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Accepts Standard 4-11/16” Mud Rings and Tile Covers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 err="1"/>
              <a:t>cULus</a:t>
            </a:r>
            <a:r>
              <a:rPr lang="en-US" sz="1400" dirty="0"/>
              <a:t> Listed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ROHS Compliant</a:t>
            </a:r>
          </a:p>
          <a:p>
            <a:pPr defTabSz="1019175">
              <a:buFont typeface="Arial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58A1E-F8C0-497C-81D6-0E11B6568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805" y="3154988"/>
            <a:ext cx="1231760" cy="132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68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85805"/>
            <a:ext cx="89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 – 263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74998A-A66A-4F26-A01B-16A55F12E407}"/>
              </a:ext>
            </a:extLst>
          </p:cNvPr>
          <p:cNvSpPr txBox="1"/>
          <p:nvPr/>
        </p:nvSpPr>
        <p:spPr>
          <a:xfrm>
            <a:off x="1026460" y="69577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1” to 2” Concentric Knockouts For Multiple Applications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2C71C-080B-4C61-B6F2-94478CC1D925}"/>
              </a:ext>
            </a:extLst>
          </p:cNvPr>
          <p:cNvSpPr txBox="1"/>
          <p:nvPr/>
        </p:nvSpPr>
        <p:spPr>
          <a:xfrm>
            <a:off x="649941" y="1924051"/>
            <a:ext cx="1808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Mounting Cover Included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3A4EB5-1CCF-48E6-84FF-868A7AAA35F9}"/>
              </a:ext>
            </a:extLst>
          </p:cNvPr>
          <p:cNvSpPr txBox="1"/>
          <p:nvPr/>
        </p:nvSpPr>
        <p:spPr>
          <a:xfrm>
            <a:off x="649941" y="337185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Cover Mounts Directly to Studs or, </a:t>
            </a:r>
          </a:p>
          <a:p>
            <a:r>
              <a:rPr lang="en-US" sz="1200" b="1" dirty="0"/>
              <a:t>Between Studs  Using Spanner Straps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4906DA-7670-41F3-AE8C-F058B21DB409}"/>
              </a:ext>
            </a:extLst>
          </p:cNvPr>
          <p:cNvSpPr txBox="1"/>
          <p:nvPr/>
        </p:nvSpPr>
        <p:spPr>
          <a:xfrm>
            <a:off x="649941" y="268605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Centering Notch on Cover for Quick and Accurate Mounting Height Locations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2AA28D-AB31-4A0A-B8C8-4C30DDF9C93D}"/>
              </a:ext>
            </a:extLst>
          </p:cNvPr>
          <p:cNvSpPr txBox="1"/>
          <p:nvPr/>
        </p:nvSpPr>
        <p:spPr>
          <a:xfrm>
            <a:off x="3088341" y="443865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For 3-Gang Application: Remove Panel and Use RACO Cover, Catalog Number 792 (1/2”), 793 (3/4”), or 794 (1-1/4”)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6FF61D-1243-413A-84A7-C96C6A09E753}"/>
              </a:ext>
            </a:extLst>
          </p:cNvPr>
          <p:cNvSpPr txBox="1"/>
          <p:nvPr/>
        </p:nvSpPr>
        <p:spPr>
          <a:xfrm>
            <a:off x="6667004" y="360177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113.3 Cubic Inch Capacity (3.7 times that of a deep 1900 box). Great for Cat 6A, Fiber, and Pre-terminated Cables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FC1FA0-B453-45F8-BE20-2D4B1BB90E8B}"/>
              </a:ext>
            </a:extLst>
          </p:cNvPr>
          <p:cNvSpPr txBox="1"/>
          <p:nvPr/>
        </p:nvSpPr>
        <p:spPr>
          <a:xfrm>
            <a:off x="7355541" y="1466851"/>
            <a:ext cx="162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Uses Standard 4” Sq. Covers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1590BB-D5CE-4503-BF53-650F91CBF1E1}"/>
              </a:ext>
            </a:extLst>
          </p:cNvPr>
          <p:cNvSpPr txBox="1"/>
          <p:nvPr/>
        </p:nvSpPr>
        <p:spPr>
          <a:xfrm>
            <a:off x="7431741" y="268605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Use RACO Catalog Number 981 Voltage Partition for System Separation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7F34F5-A166-4300-BB9A-90719243BA93}"/>
              </a:ext>
            </a:extLst>
          </p:cNvPr>
          <p:cNvSpPr txBox="1"/>
          <p:nvPr/>
        </p:nvSpPr>
        <p:spPr>
          <a:xfrm>
            <a:off x="6760083" y="75127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3-1/4” Deep Box Provides Room for Large Cable Bends, and Eliminates Crowding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68E1CE4-5A45-49DD-B43F-BCDD08942AEE}"/>
              </a:ext>
            </a:extLst>
          </p:cNvPr>
          <p:cNvCxnSpPr/>
          <p:nvPr/>
        </p:nvCxnSpPr>
        <p:spPr>
          <a:xfrm>
            <a:off x="2250141" y="4057651"/>
            <a:ext cx="1163356" cy="154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A16BD27F-6FF7-4D13-83D9-5C70BD297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794" y="899914"/>
            <a:ext cx="4106485" cy="3076972"/>
          </a:xfrm>
          <a:prstGeom prst="rect">
            <a:avLst/>
          </a:prstGeom>
        </p:spPr>
      </p:pic>
      <p:cxnSp>
        <p:nvCxnSpPr>
          <p:cNvPr id="23" name="Elbow Connector 34">
            <a:extLst>
              <a:ext uri="{FF2B5EF4-FFF2-40B4-BE49-F238E27FC236}">
                <a16:creationId xmlns:a16="http://schemas.microsoft.com/office/drawing/2014/main" id="{099A57DF-AA30-4136-83E0-52D3F8236046}"/>
              </a:ext>
            </a:extLst>
          </p:cNvPr>
          <p:cNvCxnSpPr/>
          <p:nvPr/>
        </p:nvCxnSpPr>
        <p:spPr>
          <a:xfrm rot="10800000" flipV="1">
            <a:off x="6173679" y="1005085"/>
            <a:ext cx="609600" cy="304800"/>
          </a:xfrm>
          <a:prstGeom prst="bentConnector3">
            <a:avLst>
              <a:gd name="adj1" fmla="val 992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BF8DFE4-2E47-4DF0-868F-57CC16F918A2}"/>
              </a:ext>
            </a:extLst>
          </p:cNvPr>
          <p:cNvCxnSpPr/>
          <p:nvPr/>
        </p:nvCxnSpPr>
        <p:spPr>
          <a:xfrm rot="10800000">
            <a:off x="6517341" y="1695451"/>
            <a:ext cx="838200" cy="22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6F2500-02D9-451D-B652-42950AFC93AD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5450541" y="2056025"/>
            <a:ext cx="1808444" cy="204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86635FC-CBB9-498C-8D0B-FBB60DEC177D}"/>
              </a:ext>
            </a:extLst>
          </p:cNvPr>
          <p:cNvCxnSpPr/>
          <p:nvPr/>
        </p:nvCxnSpPr>
        <p:spPr>
          <a:xfrm rot="10800000">
            <a:off x="5602941" y="2990851"/>
            <a:ext cx="18288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0A4BFB-5474-44DB-8417-C9ABDBF7588A}"/>
              </a:ext>
            </a:extLst>
          </p:cNvPr>
          <p:cNvCxnSpPr/>
          <p:nvPr/>
        </p:nvCxnSpPr>
        <p:spPr>
          <a:xfrm rot="5400000" flipH="1" flipV="1">
            <a:off x="3792063" y="3826617"/>
            <a:ext cx="1051312" cy="203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1A7C3DE-6856-47BA-8D21-51408A686732}"/>
              </a:ext>
            </a:extLst>
          </p:cNvPr>
          <p:cNvCxnSpPr/>
          <p:nvPr/>
        </p:nvCxnSpPr>
        <p:spPr>
          <a:xfrm>
            <a:off x="2478741" y="3676651"/>
            <a:ext cx="3810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2D734D8-5D38-4B4A-9530-CDC1E553FC1C}"/>
              </a:ext>
            </a:extLst>
          </p:cNvPr>
          <p:cNvCxnSpPr/>
          <p:nvPr/>
        </p:nvCxnSpPr>
        <p:spPr>
          <a:xfrm>
            <a:off x="2250141" y="2990851"/>
            <a:ext cx="4572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C15590-DD93-4B81-AA87-3075C0A4E8A5}"/>
              </a:ext>
            </a:extLst>
          </p:cNvPr>
          <p:cNvCxnSpPr/>
          <p:nvPr/>
        </p:nvCxnSpPr>
        <p:spPr>
          <a:xfrm>
            <a:off x="2478741" y="2076451"/>
            <a:ext cx="858556" cy="154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3">
            <a:extLst>
              <a:ext uri="{FF2B5EF4-FFF2-40B4-BE49-F238E27FC236}">
                <a16:creationId xmlns:a16="http://schemas.microsoft.com/office/drawing/2014/main" id="{39A3BCB8-2D1C-4727-9E8F-FA6A01D132D9}"/>
              </a:ext>
            </a:extLst>
          </p:cNvPr>
          <p:cNvCxnSpPr/>
          <p:nvPr/>
        </p:nvCxnSpPr>
        <p:spPr>
          <a:xfrm>
            <a:off x="2859741" y="857251"/>
            <a:ext cx="990600" cy="609600"/>
          </a:xfrm>
          <a:prstGeom prst="bentConnector3">
            <a:avLst>
              <a:gd name="adj1" fmla="val 10097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9CD1305-01D7-4409-921B-1EA1DA6799BD}"/>
              </a:ext>
            </a:extLst>
          </p:cNvPr>
          <p:cNvSpPr txBox="1"/>
          <p:nvPr/>
        </p:nvSpPr>
        <p:spPr>
          <a:xfrm>
            <a:off x="7258985" y="1917525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Includes 3 Ground Screws</a:t>
            </a:r>
          </a:p>
        </p:txBody>
      </p:sp>
      <p:sp>
        <p:nvSpPr>
          <p:cNvPr id="33" name="Rectangle 40">
            <a:extLst>
              <a:ext uri="{FF2B5EF4-FFF2-40B4-BE49-F238E27FC236}">
                <a16:creationId xmlns:a16="http://schemas.microsoft.com/office/drawing/2014/main" id="{BB69CEF5-72E1-4AE4-B51B-A502295EC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6442" y="240007"/>
            <a:ext cx="10974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err="1"/>
              <a:t>cULus</a:t>
            </a:r>
            <a:r>
              <a:rPr lang="en-US" sz="1400" b="1" dirty="0"/>
              <a:t> Listed</a:t>
            </a:r>
          </a:p>
        </p:txBody>
      </p:sp>
    </p:spTree>
    <p:extLst>
      <p:ext uri="{BB962C8B-B14F-4D97-AF65-F5344CB8AC3E}">
        <p14:creationId xmlns:p14="http://schemas.microsoft.com/office/powerpoint/2010/main" val="3369638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85805"/>
            <a:ext cx="89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Product Specifications - 263</a:t>
            </a:r>
          </a:p>
        </p:txBody>
      </p:sp>
      <p:sp>
        <p:nvSpPr>
          <p:cNvPr id="3" name="Text Box 247">
            <a:extLst>
              <a:ext uri="{FF2B5EF4-FFF2-40B4-BE49-F238E27FC236}">
                <a16:creationId xmlns:a16="http://schemas.microsoft.com/office/drawing/2014/main" id="{344401D1-175E-47E2-8BE0-5B1AB73AF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2081"/>
            <a:ext cx="88392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4-11/16” High x 7-3/4” Wide x 3-1/4” Deep Steel Box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113.3 Cubic Inch Capacity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Side Knockouts: 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Two Concentric Knockouts for Data Conduits – 1”, 1-1/4”, 1-1/2”, &amp; 2” 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Two Multi-purpose TKO® Knockouts for 1”&amp; 1-1/4” Conduit or MC Connectors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Four Multi-purpose TKO® Knockouts for ¾”&amp; 1” Conduit or MC Connectors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Two Multi-purpose TKO® Knockouts for ½”&amp; ¾” Conduit or MC Connectors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Back Knockouts: 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Two Multi-purpose TKO® Knockouts for ½”&amp; ¾” Conduit or MC Connectors 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Two Multi-purpose TKO® Knockouts for ¾”&amp; 1” Conduit or MC Connectors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Two Multi-purpose TKO® Knockouts for 1”&amp; 1-1/4” Conduit or MC Connectors 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Accepts Standard 4” Mud Rings and Tile Covers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Three Gang Mud Rings Available for Power, Data, and Voice applications 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Add Cat. No. 981 Voltage Partition for Power &amp; Data applications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Built-in Stud Mounting Bracket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 err="1"/>
              <a:t>cULus</a:t>
            </a:r>
            <a:r>
              <a:rPr lang="en-US" sz="1400" dirty="0"/>
              <a:t> Listed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ROHS Compliant</a:t>
            </a:r>
          </a:p>
          <a:p>
            <a:pPr marL="914400" lvl="1" indent="-457200" defTabSz="1019175">
              <a:buFont typeface="Arial" pitchFamily="34" charset="0"/>
              <a:buChar char="•"/>
              <a:defRPr/>
            </a:pPr>
            <a:endParaRPr lang="en-US" sz="1800" dirty="0"/>
          </a:p>
          <a:p>
            <a:pPr marL="914400" lvl="1" indent="-457200" defTabSz="1019175">
              <a:buFont typeface="Arial" pitchFamily="34" charset="0"/>
              <a:buChar char="•"/>
              <a:defRPr/>
            </a:pPr>
            <a:endParaRPr lang="en-US" sz="1800" dirty="0"/>
          </a:p>
          <a:p>
            <a:pPr marL="914400" lvl="1" indent="-457200" defTabSz="1019175">
              <a:buFont typeface="Arial" pitchFamily="34" charset="0"/>
              <a:buChar char="•"/>
              <a:defRPr/>
            </a:pPr>
            <a:endParaRPr lang="en-US" sz="1800" dirty="0"/>
          </a:p>
          <a:p>
            <a:pPr marL="914400" lvl="1" indent="-457200" defTabSz="1019175">
              <a:buFont typeface="Arial" pitchFamily="34" charset="0"/>
              <a:buChar char="•"/>
              <a:defRPr/>
            </a:pPr>
            <a:endParaRPr lang="en-US" sz="1800" dirty="0"/>
          </a:p>
          <a:p>
            <a:pPr marL="914400" lvl="1" indent="-457200" defTabSz="1019175">
              <a:buFont typeface="Arial" pitchFamily="34" charset="0"/>
              <a:buChar char="•"/>
              <a:defRPr/>
            </a:pPr>
            <a:endParaRPr lang="en-US" sz="1600" dirty="0"/>
          </a:p>
          <a:p>
            <a:pPr marL="914400" lvl="1" indent="-457200" defTabSz="1019175">
              <a:buFont typeface="Arial" pitchFamily="34" charset="0"/>
              <a:buChar char="•"/>
              <a:defRPr/>
            </a:pPr>
            <a:endParaRPr lang="en-US" sz="1600" dirty="0"/>
          </a:p>
          <a:p>
            <a:pPr marL="457200" indent="-457200" defTabSz="1019175">
              <a:buFont typeface="+mj-lt"/>
              <a:buAutoNum type="arabicPeriod"/>
              <a:defRPr/>
            </a:pPr>
            <a:endParaRPr lang="en-US" sz="2400" dirty="0"/>
          </a:p>
          <a:p>
            <a:pPr lvl="1" defTabSz="1019175">
              <a:buFont typeface="Arial" pitchFamily="34" charset="0"/>
              <a:buChar char="•"/>
              <a:defRPr/>
            </a:pPr>
            <a:endParaRPr lang="en-US" sz="2400" dirty="0"/>
          </a:p>
          <a:p>
            <a:pPr defTabSz="1019175">
              <a:buFont typeface="Arial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EE646-D720-4E3C-8476-8B9CCEB1C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827" y="2885542"/>
            <a:ext cx="1705526" cy="127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7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85805"/>
            <a:ext cx="89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 – 792, 793, 794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63049962-5C22-4D82-B91C-BBB33C764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4641" y="693276"/>
            <a:ext cx="10974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err="1"/>
              <a:t>cULus</a:t>
            </a:r>
            <a:r>
              <a:rPr lang="en-US" sz="1400" b="1" dirty="0"/>
              <a:t> Listed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A3841-ADA0-4E4D-98BA-24E60B0E115B}"/>
              </a:ext>
            </a:extLst>
          </p:cNvPr>
          <p:cNvSpPr txBox="1"/>
          <p:nvPr/>
        </p:nvSpPr>
        <p:spPr>
          <a:xfrm>
            <a:off x="129739" y="895561"/>
            <a:ext cx="23435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RACO Catalog Number 792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/>
              <a:t>3 Gang, 4” cover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/>
              <a:t>Raised ½” Drawn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/>
              <a:t>For ½” Drywall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/>
              <a:t>Use with Catalog Number 263</a:t>
            </a:r>
          </a:p>
          <a:p>
            <a:endParaRPr lang="en-US" sz="1200" b="1" dirty="0"/>
          </a:p>
          <a:p>
            <a:r>
              <a:rPr lang="en-US" sz="1200" b="1" dirty="0"/>
              <a:t>RACO Catalog Number 793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/>
              <a:t>3 Gang, 4” cover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/>
              <a:t>Raised 3/4” Drawn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/>
              <a:t>For 5/8” &amp; 3/4” Drywall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/>
              <a:t>Use with Catalog Number 263</a:t>
            </a:r>
          </a:p>
          <a:p>
            <a:endParaRPr lang="en-US" sz="1200" b="1" dirty="0"/>
          </a:p>
          <a:p>
            <a:r>
              <a:rPr lang="en-US" sz="1200" b="1" dirty="0"/>
              <a:t>RACO Catalog Number 794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/>
              <a:t>3 Gang, 4” cover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/>
              <a:t>Raised 1-1/4” Drawn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/>
              <a:t>For Double 5/8” Drywall (1-1/4”)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/>
              <a:t>Use with Catalog Number 263</a:t>
            </a:r>
          </a:p>
          <a:p>
            <a:pPr>
              <a:buFont typeface="Arial" pitchFamily="34" charset="0"/>
              <a:buChar char="•"/>
            </a:pPr>
            <a:endParaRPr lang="en-US" sz="1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42DAA-B78C-4947-A6AE-AB45EA06FF34}"/>
              </a:ext>
            </a:extLst>
          </p:cNvPr>
          <p:cNvSpPr txBox="1"/>
          <p:nvPr/>
        </p:nvSpPr>
        <p:spPr>
          <a:xfrm>
            <a:off x="6555441" y="1150476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Mounts with Screws Supplied with RACO Catalog Number 263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602D5-B2D0-4213-A248-D2F24F360159}"/>
              </a:ext>
            </a:extLst>
          </p:cNvPr>
          <p:cNvSpPr txBox="1"/>
          <p:nvPr/>
        </p:nvSpPr>
        <p:spPr>
          <a:xfrm>
            <a:off x="6555441" y="206487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Notched for Use with RACO Catalog Number 981 Voltage Partition for System Separation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9FD300-F102-405E-9041-CBBE7065B0A9}"/>
              </a:ext>
            </a:extLst>
          </p:cNvPr>
          <p:cNvSpPr txBox="1"/>
          <p:nvPr/>
        </p:nvSpPr>
        <p:spPr>
          <a:xfrm>
            <a:off x="6555441" y="3588876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Tapped 6-32 Device Mounting Holes</a:t>
            </a:r>
          </a:p>
        </p:txBody>
      </p:sp>
      <p:pic>
        <p:nvPicPr>
          <p:cNvPr id="8" name="Picture 7" descr="793.eps">
            <a:extLst>
              <a:ext uri="{FF2B5EF4-FFF2-40B4-BE49-F238E27FC236}">
                <a16:creationId xmlns:a16="http://schemas.microsoft.com/office/drawing/2014/main" id="{4A89711A-7DC1-400D-92DC-BCF086BAFB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9291" y="1150476"/>
            <a:ext cx="3764226" cy="290649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1B59E6-CC1C-4629-AC1C-450BB03D29B1}"/>
              </a:ext>
            </a:extLst>
          </p:cNvPr>
          <p:cNvCxnSpPr>
            <a:stCxn id="5" idx="1"/>
          </p:cNvCxnSpPr>
          <p:nvPr/>
        </p:nvCxnSpPr>
        <p:spPr>
          <a:xfrm rot="10800000">
            <a:off x="6174441" y="1379077"/>
            <a:ext cx="381000" cy="22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20">
            <a:extLst>
              <a:ext uri="{FF2B5EF4-FFF2-40B4-BE49-F238E27FC236}">
                <a16:creationId xmlns:a16="http://schemas.microsoft.com/office/drawing/2014/main" id="{057B276C-76ED-4C9D-9239-39568E20D3A4}"/>
              </a:ext>
            </a:extLst>
          </p:cNvPr>
          <p:cNvCxnSpPr>
            <a:stCxn id="6" idx="1"/>
          </p:cNvCxnSpPr>
          <p:nvPr/>
        </p:nvCxnSpPr>
        <p:spPr>
          <a:xfrm rot="10800000">
            <a:off x="5183841" y="1760076"/>
            <a:ext cx="1371600" cy="627966"/>
          </a:xfrm>
          <a:prstGeom prst="bentConnector3">
            <a:avLst>
              <a:gd name="adj1" fmla="val 99751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23">
            <a:extLst>
              <a:ext uri="{FF2B5EF4-FFF2-40B4-BE49-F238E27FC236}">
                <a16:creationId xmlns:a16="http://schemas.microsoft.com/office/drawing/2014/main" id="{82B2FDC1-D152-42ED-BDE2-5F1074DE7031}"/>
              </a:ext>
            </a:extLst>
          </p:cNvPr>
          <p:cNvCxnSpPr/>
          <p:nvPr/>
        </p:nvCxnSpPr>
        <p:spPr>
          <a:xfrm rot="10800000" flipV="1">
            <a:off x="5183841" y="2522076"/>
            <a:ext cx="1371600" cy="990600"/>
          </a:xfrm>
          <a:prstGeom prst="bentConnector3">
            <a:avLst>
              <a:gd name="adj1" fmla="val 99751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AB12ED-24D6-4B22-A9EE-106C5A1F3FDA}"/>
              </a:ext>
            </a:extLst>
          </p:cNvPr>
          <p:cNvCxnSpPr/>
          <p:nvPr/>
        </p:nvCxnSpPr>
        <p:spPr>
          <a:xfrm rot="10800000">
            <a:off x="5793441" y="3588876"/>
            <a:ext cx="6096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99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85805"/>
            <a:ext cx="89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 – 981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1D3E41-4E33-4D4E-AC06-D2328E943AF2}"/>
              </a:ext>
            </a:extLst>
          </p:cNvPr>
          <p:cNvSpPr txBox="1"/>
          <p:nvPr/>
        </p:nvSpPr>
        <p:spPr>
          <a:xfrm>
            <a:off x="230629" y="1244382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RACO Catalog Number 981 Voltage Partition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/>
              <a:t>Used to Separate Power &amp; Data Systems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/>
              <a:t>Specifically for RACO Catalog Numbers 260 &amp; 263 Boxes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/>
              <a:t>For ½”, ¾” and 1-1/4” Raised </a:t>
            </a:r>
            <a:r>
              <a:rPr lang="en-US" sz="1200" b="1" dirty="0" err="1"/>
              <a:t>Mudrings</a:t>
            </a:r>
            <a:endParaRPr lang="en-US" sz="1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91814-C624-4050-8567-FDF0E4B29823}"/>
              </a:ext>
            </a:extLst>
          </p:cNvPr>
          <p:cNvSpPr txBox="1"/>
          <p:nvPr/>
        </p:nvSpPr>
        <p:spPr>
          <a:xfrm>
            <a:off x="3426971" y="383518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Mounting Tab, Secured with Ground Screw Provided in RACO Boxes Catalog Numbers 260 &amp; 263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487DEA-1B95-446C-9270-A6F9FFD2E6F0}"/>
              </a:ext>
            </a:extLst>
          </p:cNvPr>
          <p:cNvSpPr txBox="1"/>
          <p:nvPr/>
        </p:nvSpPr>
        <p:spPr>
          <a:xfrm>
            <a:off x="6398771" y="261598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Use as supplied with 1-1/4” Raised Covers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D6FD2B-9383-47BF-AB93-15DF36DC0DB2}"/>
              </a:ext>
            </a:extLst>
          </p:cNvPr>
          <p:cNvSpPr txBox="1"/>
          <p:nvPr/>
        </p:nvSpPr>
        <p:spPr>
          <a:xfrm>
            <a:off x="5865371" y="863382"/>
            <a:ext cx="3070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Break Off Here for Use with ½” Raised Covers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E7094-26F2-4C44-B47C-097304DDD603}"/>
              </a:ext>
            </a:extLst>
          </p:cNvPr>
          <p:cNvSpPr txBox="1"/>
          <p:nvPr/>
        </p:nvSpPr>
        <p:spPr>
          <a:xfrm>
            <a:off x="6017771" y="1549182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Break Off Here for Use with 3/4” Raised Covers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1D7D0E-0D3D-4713-A570-1C40ACFF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970" y="885825"/>
            <a:ext cx="2628900" cy="2771775"/>
          </a:xfrm>
          <a:prstGeom prst="rect">
            <a:avLst/>
          </a:prstGeom>
        </p:spPr>
      </p:pic>
      <p:cxnSp>
        <p:nvCxnSpPr>
          <p:cNvPr id="11" name="Elbow Connector 28">
            <a:extLst>
              <a:ext uri="{FF2B5EF4-FFF2-40B4-BE49-F238E27FC236}">
                <a16:creationId xmlns:a16="http://schemas.microsoft.com/office/drawing/2014/main" id="{B807E39D-467F-40AB-BF04-95292679023C}"/>
              </a:ext>
            </a:extLst>
          </p:cNvPr>
          <p:cNvCxnSpPr/>
          <p:nvPr/>
        </p:nvCxnSpPr>
        <p:spPr>
          <a:xfrm>
            <a:off x="5179571" y="1396782"/>
            <a:ext cx="838200" cy="304800"/>
          </a:xfrm>
          <a:prstGeom prst="bentConnector3">
            <a:avLst>
              <a:gd name="adj1" fmla="val -475"/>
            </a:avLst>
          </a:prstGeom>
          <a:ln w="25400">
            <a:solidFill>
              <a:srgbClr val="FF0000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24">
            <a:extLst>
              <a:ext uri="{FF2B5EF4-FFF2-40B4-BE49-F238E27FC236}">
                <a16:creationId xmlns:a16="http://schemas.microsoft.com/office/drawing/2014/main" id="{36D0F085-4D40-441F-8EC8-1BA486CA1FAC}"/>
              </a:ext>
            </a:extLst>
          </p:cNvPr>
          <p:cNvCxnSpPr/>
          <p:nvPr/>
        </p:nvCxnSpPr>
        <p:spPr>
          <a:xfrm rot="10800000" flipV="1">
            <a:off x="5179571" y="939582"/>
            <a:ext cx="609600" cy="304800"/>
          </a:xfrm>
          <a:prstGeom prst="bentConnector3">
            <a:avLst>
              <a:gd name="adj1" fmla="val 992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BBA9A2-07F6-431D-B8EF-C2C2C8C91E59}"/>
              </a:ext>
            </a:extLst>
          </p:cNvPr>
          <p:cNvCxnSpPr/>
          <p:nvPr/>
        </p:nvCxnSpPr>
        <p:spPr>
          <a:xfrm rot="10800000">
            <a:off x="5484371" y="2768382"/>
            <a:ext cx="9144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3A719E-69BC-4AF2-A40A-9596FD495989}"/>
              </a:ext>
            </a:extLst>
          </p:cNvPr>
          <p:cNvCxnSpPr/>
          <p:nvPr/>
        </p:nvCxnSpPr>
        <p:spPr>
          <a:xfrm rot="5400000" flipH="1" flipV="1">
            <a:off x="4380265" y="3643888"/>
            <a:ext cx="3810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0">
            <a:extLst>
              <a:ext uri="{FF2B5EF4-FFF2-40B4-BE49-F238E27FC236}">
                <a16:creationId xmlns:a16="http://schemas.microsoft.com/office/drawing/2014/main" id="{90180876-58B5-4801-92BE-BC30B5E76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054" y="226453"/>
            <a:ext cx="10974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err="1"/>
              <a:t>cULus</a:t>
            </a:r>
            <a:r>
              <a:rPr lang="en-US" sz="1400" b="1" dirty="0"/>
              <a:t> Listed</a:t>
            </a:r>
          </a:p>
        </p:txBody>
      </p:sp>
    </p:spTree>
    <p:extLst>
      <p:ext uri="{BB962C8B-B14F-4D97-AF65-F5344CB8AC3E}">
        <p14:creationId xmlns:p14="http://schemas.microsoft.com/office/powerpoint/2010/main" val="230239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85805"/>
            <a:ext cx="89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 – 981</a:t>
            </a:r>
          </a:p>
        </p:txBody>
      </p:sp>
      <p:sp>
        <p:nvSpPr>
          <p:cNvPr id="3" name="Text Box 247">
            <a:extLst>
              <a:ext uri="{FF2B5EF4-FFF2-40B4-BE49-F238E27FC236}">
                <a16:creationId xmlns:a16="http://schemas.microsoft.com/office/drawing/2014/main" id="{16A5CD05-B7AD-4793-8435-46DCD63A0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872937"/>
            <a:ext cx="5943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Separates System Voltages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Single Piece Steel Construction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Fastens in place to assure grounding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Scored to Accommodate 1/2”, 3/4”, and 1-1/4” Deep Mud Rings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 err="1"/>
              <a:t>cULus</a:t>
            </a:r>
            <a:r>
              <a:rPr lang="en-US" sz="1400" dirty="0"/>
              <a:t> Listed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ROHS Compliant</a:t>
            </a:r>
          </a:p>
          <a:p>
            <a:pPr marL="914400" lvl="1" indent="-457200" defTabSz="1019175">
              <a:defRPr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DC2D7-4DF0-44EA-9487-C052A741D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49" y="3055396"/>
            <a:ext cx="14478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24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94601"/>
            <a:ext cx="422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Packaging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2220" y="1396100"/>
            <a:ext cx="26365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Carton Qty – 25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Pallet Qty – 7,875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UPCA – 050169009819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004955" y="835260"/>
            <a:ext cx="130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981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3ADD0-E591-45B0-80BF-D5C59ACCF218}"/>
              </a:ext>
            </a:extLst>
          </p:cNvPr>
          <p:cNvSpPr txBox="1"/>
          <p:nvPr/>
        </p:nvSpPr>
        <p:spPr>
          <a:xfrm>
            <a:off x="707034" y="760645"/>
            <a:ext cx="112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8360DC-009C-4317-A7BC-AB99D749809E}"/>
              </a:ext>
            </a:extLst>
          </p:cNvPr>
          <p:cNvSpPr txBox="1"/>
          <p:nvPr/>
        </p:nvSpPr>
        <p:spPr>
          <a:xfrm>
            <a:off x="3920490" y="828995"/>
            <a:ext cx="130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263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57BB8-2E4C-420C-B6FE-01A4BE50D49E}"/>
              </a:ext>
            </a:extLst>
          </p:cNvPr>
          <p:cNvSpPr txBox="1"/>
          <p:nvPr/>
        </p:nvSpPr>
        <p:spPr>
          <a:xfrm>
            <a:off x="163290" y="1391306"/>
            <a:ext cx="26365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Carton Qty – 10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Pallet Qty – 480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UPCA – 050169002605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006EDF-55E1-4288-9FC0-CF41ABE22E42}"/>
              </a:ext>
            </a:extLst>
          </p:cNvPr>
          <p:cNvSpPr txBox="1"/>
          <p:nvPr/>
        </p:nvSpPr>
        <p:spPr>
          <a:xfrm>
            <a:off x="3253740" y="1391306"/>
            <a:ext cx="26365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Carton Qty – 6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Pallet Qty – 192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UPCA – 050169002636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151F63-90FA-4C6B-89FE-91B25A371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41" y="3022847"/>
            <a:ext cx="1261546" cy="13600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216D59-520E-4EAA-8C32-E86C4BAC7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984" y="3000323"/>
            <a:ext cx="1936031" cy="14506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C0C135-714F-4481-8552-8D798E4DD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824" y="3104814"/>
            <a:ext cx="1163312" cy="12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40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94601"/>
            <a:ext cx="422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Packaging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2220" y="1396100"/>
            <a:ext cx="26365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Carton Qty – 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Pallet Qty – 1,350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UPCA – 050169007945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004955" y="835260"/>
            <a:ext cx="130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794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3ADD0-E591-45B0-80BF-D5C59ACCF218}"/>
              </a:ext>
            </a:extLst>
          </p:cNvPr>
          <p:cNvSpPr txBox="1"/>
          <p:nvPr/>
        </p:nvSpPr>
        <p:spPr>
          <a:xfrm>
            <a:off x="707034" y="760645"/>
            <a:ext cx="112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792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8360DC-009C-4317-A7BC-AB99D749809E}"/>
              </a:ext>
            </a:extLst>
          </p:cNvPr>
          <p:cNvSpPr txBox="1"/>
          <p:nvPr/>
        </p:nvSpPr>
        <p:spPr>
          <a:xfrm>
            <a:off x="3920490" y="828995"/>
            <a:ext cx="130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793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57BB8-2E4C-420C-B6FE-01A4BE50D49E}"/>
              </a:ext>
            </a:extLst>
          </p:cNvPr>
          <p:cNvSpPr txBox="1"/>
          <p:nvPr/>
        </p:nvSpPr>
        <p:spPr>
          <a:xfrm>
            <a:off x="163290" y="1391306"/>
            <a:ext cx="26365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Carton Qty – 10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Pallet Qty – 2,700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UPCA – 050169007921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006EDF-55E1-4288-9FC0-CF41ABE22E42}"/>
              </a:ext>
            </a:extLst>
          </p:cNvPr>
          <p:cNvSpPr txBox="1"/>
          <p:nvPr/>
        </p:nvSpPr>
        <p:spPr>
          <a:xfrm>
            <a:off x="3253740" y="1391306"/>
            <a:ext cx="26365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Carton Qty – 10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Pallet Qty – 2,700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UPCA – 050169007938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5D976C-42E2-4FC7-9EC9-09B1797E1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033" y="3119112"/>
            <a:ext cx="1771934" cy="1239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9C8091-753D-4F2F-9E73-CDBCD148D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513" y="3119112"/>
            <a:ext cx="1771934" cy="12397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E530A9-3534-462A-8D28-707F34AF5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83" y="3119112"/>
            <a:ext cx="1771934" cy="12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8707"/>
            <a:ext cx="7772400" cy="6831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422542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85805"/>
            <a:ext cx="89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Coming Soon!</a:t>
            </a:r>
          </a:p>
        </p:txBody>
      </p:sp>
      <p:sp>
        <p:nvSpPr>
          <p:cNvPr id="3" name="Text Box 247">
            <a:extLst>
              <a:ext uri="{FF2B5EF4-FFF2-40B4-BE49-F238E27FC236}">
                <a16:creationId xmlns:a16="http://schemas.microsoft.com/office/drawing/2014/main" id="{67DB4DB8-E615-43F5-9B5E-7034F9E24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684679"/>
            <a:ext cx="59436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Product Launches 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Plenum Line in June</a:t>
            </a:r>
          </a:p>
          <a:p>
            <a:pPr lvl="2" defTabSz="1019175">
              <a:defRPr/>
            </a:pPr>
            <a:endParaRPr lang="en-US" sz="1400" dirty="0"/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Webinar Series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6-12-20: Block-Loc Boxes in Masonry Applications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6-19-20: Certification Training Presented by Dan Gibson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6-26-20: Plenum Box 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7-10-20: NPD Training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July / August: Voice of Customer Series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endParaRPr lang="en-US" sz="1400" dirty="0"/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Product Promotion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38RAC / 40RAC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Dugout  Launched in May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MCPCS Connector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endParaRPr lang="en-US" sz="1400" dirty="0"/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Follow us on Social Media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Hubbell Commercial Construction</a:t>
            </a:r>
          </a:p>
        </p:txBody>
      </p:sp>
      <p:pic>
        <p:nvPicPr>
          <p:cNvPr id="5" name="Picture 4" descr="A close up of a speaker&#10;&#10;Description automatically generated">
            <a:extLst>
              <a:ext uri="{FF2B5EF4-FFF2-40B4-BE49-F238E27FC236}">
                <a16:creationId xmlns:a16="http://schemas.microsoft.com/office/drawing/2014/main" id="{35827577-164F-435E-BF5D-09623E2D7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362" y="560745"/>
            <a:ext cx="1129296" cy="1129296"/>
          </a:xfrm>
          <a:prstGeom prst="rect">
            <a:avLst/>
          </a:prstGeom>
        </p:spPr>
      </p:pic>
      <p:pic>
        <p:nvPicPr>
          <p:cNvPr id="7" name="Picture 6" descr="A close up of a box&#10;&#10;Description automatically generated">
            <a:extLst>
              <a:ext uri="{FF2B5EF4-FFF2-40B4-BE49-F238E27FC236}">
                <a16:creationId xmlns:a16="http://schemas.microsoft.com/office/drawing/2014/main" id="{05D1159E-70F9-4ED6-BA18-6C128C5C4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532" y="515793"/>
            <a:ext cx="1219200" cy="1219200"/>
          </a:xfrm>
          <a:prstGeom prst="rect">
            <a:avLst/>
          </a:prstGeom>
        </p:spPr>
      </p:pic>
      <p:pic>
        <p:nvPicPr>
          <p:cNvPr id="9" name="Picture 8" descr="A picture containing toy, purple&#10;&#10;Description automatically generated">
            <a:extLst>
              <a:ext uri="{FF2B5EF4-FFF2-40B4-BE49-F238E27FC236}">
                <a16:creationId xmlns:a16="http://schemas.microsoft.com/office/drawing/2014/main" id="{A9A67990-94C9-4B31-96CF-36B7F24B11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04" t="19205" r="10596" b="25268"/>
          <a:stretch/>
        </p:blipFill>
        <p:spPr>
          <a:xfrm>
            <a:off x="5738532" y="3234314"/>
            <a:ext cx="1620371" cy="1124662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999938-642A-4A04-B057-22B7F657D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657" y="3960160"/>
            <a:ext cx="1275790" cy="287340"/>
          </a:xfrm>
          <a:prstGeom prst="rect">
            <a:avLst/>
          </a:pr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14A0392F-668C-48AD-B52F-55D3A6A64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6875" y="2035439"/>
            <a:ext cx="1053353" cy="1053353"/>
          </a:xfrm>
          <a:prstGeom prst="rect">
            <a:avLst/>
          </a:prstGeom>
        </p:spPr>
      </p:pic>
      <p:pic>
        <p:nvPicPr>
          <p:cNvPr id="15" name="Picture 14" descr="A picture containing white, man&#10;&#10;Description automatically generated">
            <a:extLst>
              <a:ext uri="{FF2B5EF4-FFF2-40B4-BE49-F238E27FC236}">
                <a16:creationId xmlns:a16="http://schemas.microsoft.com/office/drawing/2014/main" id="{E523E38B-6462-4975-9AED-3EB653B89C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7357" y="1835375"/>
            <a:ext cx="1472749" cy="14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4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RACO Gangable AV Wall Boxes</a:t>
            </a:r>
            <a:b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985, 986, 989</a:t>
            </a:r>
          </a:p>
        </p:txBody>
      </p:sp>
    </p:spTree>
    <p:extLst>
      <p:ext uri="{BB962C8B-B14F-4D97-AF65-F5344CB8AC3E}">
        <p14:creationId xmlns:p14="http://schemas.microsoft.com/office/powerpoint/2010/main" val="96690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85805"/>
            <a:ext cx="89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 – 985, 986, 989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6766" y="769441"/>
            <a:ext cx="32897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Gangable design allows for installation flexibility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Accepts industry standard wall plates for consistent appearance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Knockouts from ½” up to 2”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4” depth accommodates large cables and any device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Raised ground provision in each gang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Adjustable stud mounting brackets built-in to accommodate different stud and sheetrock thickness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F07691-8D3B-4F7F-B357-5BF17A8A8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41" y="1379923"/>
            <a:ext cx="2727225" cy="14997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5880D6-A2A9-4372-ABBF-72F16F05B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428" y="2977071"/>
            <a:ext cx="711450" cy="10261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830D39-E5DC-4605-AE41-0C7E105BE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879" y="1075750"/>
            <a:ext cx="1185750" cy="858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5DB2DC-157C-48B9-AD79-281ECC83C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597" y="2879656"/>
            <a:ext cx="1501950" cy="8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4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896"/>
            <a:ext cx="4443945" cy="4673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" y="1062800"/>
            <a:ext cx="5181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RACO’s Gangable AV Wall Boxes provide an ideal solution for in-wall applications requiring data, AV, and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Perfect for Cat6 and cat 6A fiber optic cables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Designed to install independently or gang together for multiple devices</a:t>
            </a:r>
            <a:endParaRPr lang="en-US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C0F0C-7AFD-4CCA-9AC5-48AAC9089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630" y="802357"/>
            <a:ext cx="2055300" cy="1825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51D3FC-CF72-4C5C-B5C8-9C5A474DC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951" y="2781025"/>
            <a:ext cx="2383358" cy="15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4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94601"/>
            <a:ext cx="422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Packaging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2220" y="1396100"/>
            <a:ext cx="26365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Carton Qty – 25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Pallet Qty – 8400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UPCA – 050169909898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004955" y="835260"/>
            <a:ext cx="130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989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3ADD0-E591-45B0-80BF-D5C59ACCF218}"/>
              </a:ext>
            </a:extLst>
          </p:cNvPr>
          <p:cNvSpPr txBox="1"/>
          <p:nvPr/>
        </p:nvSpPr>
        <p:spPr>
          <a:xfrm>
            <a:off x="707034" y="760645"/>
            <a:ext cx="112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985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8360DC-009C-4317-A7BC-AB99D749809E}"/>
              </a:ext>
            </a:extLst>
          </p:cNvPr>
          <p:cNvSpPr txBox="1"/>
          <p:nvPr/>
        </p:nvSpPr>
        <p:spPr>
          <a:xfrm>
            <a:off x="3920490" y="828995"/>
            <a:ext cx="130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986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57BB8-2E4C-420C-B6FE-01A4BE50D49E}"/>
              </a:ext>
            </a:extLst>
          </p:cNvPr>
          <p:cNvSpPr txBox="1"/>
          <p:nvPr/>
        </p:nvSpPr>
        <p:spPr>
          <a:xfrm>
            <a:off x="163290" y="1391306"/>
            <a:ext cx="26365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Carton Qty – 10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Pallet Qty – 560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UPCA – 050169009857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006EDF-55E1-4288-9FC0-CF41ABE22E42}"/>
              </a:ext>
            </a:extLst>
          </p:cNvPr>
          <p:cNvSpPr txBox="1"/>
          <p:nvPr/>
        </p:nvSpPr>
        <p:spPr>
          <a:xfrm>
            <a:off x="3253740" y="1391306"/>
            <a:ext cx="26365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Carton Qty – 6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Pallet Qty – 336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UPCA – 050169009864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641106-6CC0-494F-85FA-8DD51CAB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44" y="3204989"/>
            <a:ext cx="1089309" cy="967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F3532E-3952-4260-AF5B-495A9278C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176" y="3127226"/>
            <a:ext cx="1391280" cy="1096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73140A-9634-485A-BEB5-70465FB9B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921" y="3298773"/>
            <a:ext cx="540702" cy="7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1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86569"/>
            <a:ext cx="4538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Data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0C700F-7F44-43C2-BA02-6C6E79C5150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" y="1878330"/>
            <a:ext cx="8261604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8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RACO Large Capacity Outlet Boxes and Accessories</a:t>
            </a:r>
            <a:b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260, 263, 792,793,794, 981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3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83603"/>
            <a:ext cx="909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 - 260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6E9A2B-AAD6-499D-AA25-E43449BECF6E}"/>
              </a:ext>
            </a:extLst>
          </p:cNvPr>
          <p:cNvSpPr txBox="1"/>
          <p:nvPr/>
        </p:nvSpPr>
        <p:spPr>
          <a:xfrm>
            <a:off x="5917866" y="586838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3-1/4” Deep Box Provides Room for Large Cable Bends and Eliminates Crowding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19D5F-93F1-4EC4-9B87-93CCE1141F34}"/>
              </a:ext>
            </a:extLst>
          </p:cNvPr>
          <p:cNvSpPr txBox="1"/>
          <p:nvPr/>
        </p:nvSpPr>
        <p:spPr>
          <a:xfrm>
            <a:off x="6711242" y="191758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Uses Standard 4-11/16” Sq. Covers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2496D9-8DDC-4417-8F61-3572E11B1806}"/>
              </a:ext>
            </a:extLst>
          </p:cNvPr>
          <p:cNvSpPr txBox="1"/>
          <p:nvPr/>
        </p:nvSpPr>
        <p:spPr>
          <a:xfrm>
            <a:off x="6635042" y="2450984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Includes 3 Ground Screws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92D4BD-B7C4-4076-8DA2-2DDBCA8B92A6}"/>
              </a:ext>
            </a:extLst>
          </p:cNvPr>
          <p:cNvSpPr txBox="1"/>
          <p:nvPr/>
        </p:nvSpPr>
        <p:spPr>
          <a:xfrm>
            <a:off x="4653842" y="378308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Use Cubic Inch Capacity (2.2 times that of a deep 1900 box).  Great for Cat 6A, Fiber, and Pre-terminated cables.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609BD7-77F0-4C5A-BEB5-6D6804DE7174}"/>
              </a:ext>
            </a:extLst>
          </p:cNvPr>
          <p:cNvSpPr txBox="1"/>
          <p:nvPr/>
        </p:nvSpPr>
        <p:spPr>
          <a:xfrm>
            <a:off x="6406442" y="2908184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Use RACO Catalog Number 981 Voltage Partition for System Separation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BBD347-2BEE-4AEB-A5CB-AC7B6DD2F650}"/>
              </a:ext>
            </a:extLst>
          </p:cNvPr>
          <p:cNvSpPr txBox="1"/>
          <p:nvPr/>
        </p:nvSpPr>
        <p:spPr>
          <a:xfrm>
            <a:off x="920042" y="3212984"/>
            <a:ext cx="1904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Mounts to Studs with Standard Brackets</a:t>
            </a:r>
          </a:p>
          <a:p>
            <a:endParaRPr lang="en-US" sz="1200" b="1" dirty="0"/>
          </a:p>
          <a:p>
            <a:r>
              <a:rPr lang="en-US" sz="1200" b="1" dirty="0"/>
              <a:t>Standard RACO 4-11/16” Square Construction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B2C160-8124-4BE9-BE2C-7EBE0C6F23BE}"/>
              </a:ext>
            </a:extLst>
          </p:cNvPr>
          <p:cNvSpPr txBox="1"/>
          <p:nvPr/>
        </p:nvSpPr>
        <p:spPr>
          <a:xfrm>
            <a:off x="1605842" y="2908184"/>
            <a:ext cx="947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¾” – 1” TKO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3E217B-C727-491B-B524-0B5A4142C82C}"/>
              </a:ext>
            </a:extLst>
          </p:cNvPr>
          <p:cNvSpPr txBox="1"/>
          <p:nvPr/>
        </p:nvSpPr>
        <p:spPr>
          <a:xfrm>
            <a:off x="1377242" y="1993784"/>
            <a:ext cx="1187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1” – 1-1/4” TKO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60AD62-0BD3-43C6-B1B5-F057A641E0AB}"/>
              </a:ext>
            </a:extLst>
          </p:cNvPr>
          <p:cNvSpPr txBox="1"/>
          <p:nvPr/>
        </p:nvSpPr>
        <p:spPr>
          <a:xfrm>
            <a:off x="1910639" y="676692"/>
            <a:ext cx="182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1” to 2” Concentric Knockouts For Multiple Applications</a:t>
            </a:r>
          </a:p>
        </p:txBody>
      </p:sp>
      <p:cxnSp>
        <p:nvCxnSpPr>
          <p:cNvPr id="21" name="Elbow Connector 53">
            <a:extLst>
              <a:ext uri="{FF2B5EF4-FFF2-40B4-BE49-F238E27FC236}">
                <a16:creationId xmlns:a16="http://schemas.microsoft.com/office/drawing/2014/main" id="{27FF2D72-E62D-499A-9920-E2C959D44B3C}"/>
              </a:ext>
            </a:extLst>
          </p:cNvPr>
          <p:cNvCxnSpPr/>
          <p:nvPr/>
        </p:nvCxnSpPr>
        <p:spPr>
          <a:xfrm rot="10800000" flipV="1">
            <a:off x="5263442" y="907203"/>
            <a:ext cx="609600" cy="304800"/>
          </a:xfrm>
          <a:prstGeom prst="bentConnector3">
            <a:avLst>
              <a:gd name="adj1" fmla="val 992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EA9290E2-9B02-4C72-8ECD-778B67A8E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4" y="1205731"/>
            <a:ext cx="2444034" cy="2634788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E3134C-3EC6-4465-8FCC-7C32279BEFC2}"/>
              </a:ext>
            </a:extLst>
          </p:cNvPr>
          <p:cNvCxnSpPr/>
          <p:nvPr/>
        </p:nvCxnSpPr>
        <p:spPr>
          <a:xfrm>
            <a:off x="2672642" y="2146184"/>
            <a:ext cx="8382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1C1DC8-7876-408A-8A40-C234205530B3}"/>
              </a:ext>
            </a:extLst>
          </p:cNvPr>
          <p:cNvCxnSpPr/>
          <p:nvPr/>
        </p:nvCxnSpPr>
        <p:spPr>
          <a:xfrm>
            <a:off x="2672642" y="3060584"/>
            <a:ext cx="8382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99C615A-4C72-46DD-8D6F-13C66BE77555}"/>
              </a:ext>
            </a:extLst>
          </p:cNvPr>
          <p:cNvCxnSpPr/>
          <p:nvPr/>
        </p:nvCxnSpPr>
        <p:spPr>
          <a:xfrm>
            <a:off x="2748842" y="3670184"/>
            <a:ext cx="11430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ADE776-BFD9-4370-8DB4-5F8D2C6124B5}"/>
              </a:ext>
            </a:extLst>
          </p:cNvPr>
          <p:cNvCxnSpPr/>
          <p:nvPr/>
        </p:nvCxnSpPr>
        <p:spPr>
          <a:xfrm rot="10800000" flipV="1">
            <a:off x="5715004" y="3280660"/>
            <a:ext cx="609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ADA8666-A282-4911-A09F-F7EDBC9951CC}"/>
              </a:ext>
            </a:extLst>
          </p:cNvPr>
          <p:cNvCxnSpPr/>
          <p:nvPr/>
        </p:nvCxnSpPr>
        <p:spPr>
          <a:xfrm rot="10800000">
            <a:off x="4577642" y="2452572"/>
            <a:ext cx="1981200" cy="1508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5AA858-12A6-4F89-B01C-4741D782D14C}"/>
              </a:ext>
            </a:extLst>
          </p:cNvPr>
          <p:cNvCxnSpPr/>
          <p:nvPr/>
        </p:nvCxnSpPr>
        <p:spPr>
          <a:xfrm rot="10800000" flipV="1">
            <a:off x="6101642" y="2146184"/>
            <a:ext cx="609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46">
            <a:extLst>
              <a:ext uri="{FF2B5EF4-FFF2-40B4-BE49-F238E27FC236}">
                <a16:creationId xmlns:a16="http://schemas.microsoft.com/office/drawing/2014/main" id="{0E8F06E6-D965-45DD-A547-41D36DEC882B}"/>
              </a:ext>
            </a:extLst>
          </p:cNvPr>
          <p:cNvCxnSpPr/>
          <p:nvPr/>
        </p:nvCxnSpPr>
        <p:spPr>
          <a:xfrm>
            <a:off x="3663242" y="850784"/>
            <a:ext cx="990600" cy="609600"/>
          </a:xfrm>
          <a:prstGeom prst="bentConnector3">
            <a:avLst>
              <a:gd name="adj1" fmla="val 10029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0">
            <a:extLst>
              <a:ext uri="{FF2B5EF4-FFF2-40B4-BE49-F238E27FC236}">
                <a16:creationId xmlns:a16="http://schemas.microsoft.com/office/drawing/2014/main" id="{D1D13639-1F1B-42D5-B082-B36C47590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6442" y="240007"/>
            <a:ext cx="10974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err="1"/>
              <a:t>cULus</a:t>
            </a:r>
            <a:r>
              <a:rPr lang="en-US" sz="1400" b="1" dirty="0"/>
              <a:t> Listed</a:t>
            </a:r>
          </a:p>
        </p:txBody>
      </p:sp>
    </p:spTree>
    <p:extLst>
      <p:ext uri="{BB962C8B-B14F-4D97-AF65-F5344CB8AC3E}">
        <p14:creationId xmlns:p14="http://schemas.microsoft.com/office/powerpoint/2010/main" val="211637635"/>
      </p:ext>
    </p:extLst>
  </p:cSld>
  <p:clrMapOvr>
    <a:masterClrMapping/>
  </p:clrMapOvr>
</p:sld>
</file>

<file path=ppt/theme/theme1.xml><?xml version="1.0" encoding="utf-8"?>
<a:theme xmlns:a="http://schemas.openxmlformats.org/drawingml/2006/main" name="297 Launch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297 Launch Presentation</Template>
  <TotalTime>0</TotalTime>
  <Words>1035</Words>
  <Application>Microsoft Office PowerPoint</Application>
  <PresentationFormat>On-screen Show (16:9)</PresentationFormat>
  <Paragraphs>206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297 Launch Presentation</vt:lpstr>
      <vt:lpstr>RACO AV Wall Box and Large Data Box Presentation  June 5, 2020 </vt:lpstr>
      <vt:lpstr>PowerPoint Presentation</vt:lpstr>
      <vt:lpstr>RACO Gangable AV Wall Boxes 985, 986, 989</vt:lpstr>
      <vt:lpstr>PowerPoint Presentation</vt:lpstr>
      <vt:lpstr>Application</vt:lpstr>
      <vt:lpstr>PowerPoint Presentation</vt:lpstr>
      <vt:lpstr>PowerPoint Presentation</vt:lpstr>
      <vt:lpstr>RACO Large Capacity Outlet Boxes and Accessories 260, 263, 792,793,794, 981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Luck!</vt:lpstr>
    </vt:vector>
  </TitlesOfParts>
  <Company>Hubbell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RACO 297  Old Work Pan</dc:title>
  <dc:creator>Stetten, Nathan</dc:creator>
  <cp:lastModifiedBy>Ungethum, Duane</cp:lastModifiedBy>
  <cp:revision>43</cp:revision>
  <dcterms:created xsi:type="dcterms:W3CDTF">2018-09-27T15:24:42Z</dcterms:created>
  <dcterms:modified xsi:type="dcterms:W3CDTF">2020-06-05T18:22:35Z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